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  <p:sldMasterId id="2147483768" r:id="rId2"/>
  </p:sldMasterIdLst>
  <p:notesMasterIdLst>
    <p:notesMasterId r:id="rId12"/>
  </p:notesMasterIdLst>
  <p:handoutMasterIdLst>
    <p:handoutMasterId r:id="rId13"/>
  </p:handoutMasterIdLst>
  <p:sldIdLst>
    <p:sldId id="262" r:id="rId3"/>
    <p:sldId id="266" r:id="rId4"/>
    <p:sldId id="259" r:id="rId5"/>
    <p:sldId id="260" r:id="rId6"/>
    <p:sldId id="263" r:id="rId7"/>
    <p:sldId id="257" r:id="rId8"/>
    <p:sldId id="268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9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CBE7-74B8-4A45-8C57-C0613AE6AE8F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Prof. Nonita T Yap - University of Guelph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9699D-858A-44C2-9598-1786BDDF0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9438E-CB90-4FD0-8251-BDA58F09DCAB}" type="datetimeFigureOut">
              <a:rPr lang="en-US" smtClean="0"/>
              <a:pPr/>
              <a:t>12/12/2010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Prof. Nonita T Yap - University of Guelph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1A7FB-50D2-49D1-88B8-50DFAE09C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1A7FB-50D2-49D1-88B8-50DFAE09CB1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56516A4-9470-4777-9752-0947985CC9D0}" type="datetime1">
              <a:rPr lang="en-US" smtClean="0"/>
              <a:pPr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Prof. Nonita T Yap - University of Guelph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B9130A1-0AFB-4170-9117-1619C43E1AD2}" type="datetime1">
              <a:rPr lang="en-US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 - University of Guelph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A7FB-50D2-49D1-88B8-50DFAE09CB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1A7FB-50D2-49D1-88B8-50DFAE09CB1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722A8AF-3E6E-4EDD-9C43-0FD07DE32AF0}" type="datetime1">
              <a:rPr lang="en-US" smtClean="0"/>
              <a:pPr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Prof. Nonita T Yap - University of Guelph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5EEEA85-6E70-4918-9D28-1A23A40CEA64}" type="datetime1">
              <a:rPr lang="en-US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 - University of Guelph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A7FB-50D2-49D1-88B8-50DFAE09CB1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C05986-7DCB-41D8-B010-403216B78E7C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923928" y="6407944"/>
            <a:ext cx="2806825" cy="365125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Prof. Nonita T Yap</a:t>
            </a:r>
            <a:endParaRPr lang="en-C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83D4A-370C-4BA0-8BBB-05F0DEBBBBE8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9EC2-D0D5-4FD6-999F-4FA9E19650DE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FCAA9-D5B9-49F9-A15A-24C2477D8231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3D05-A02B-4EDC-A878-267B24AB1F9D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9094-DBB0-4634-B80A-1A35A73A666F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E282-81E8-48EA-8FD2-DEEFBB596CE5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7F0F-5970-47A2-AB22-8F48368D4022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945D-9DC8-4000-9FC4-33E0211500B7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8C48-83C2-4318-85F5-D6B441766510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2674-8F6D-47CD-944B-7C11316B2754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76FE2-76DF-48B5-B8BB-1578A17F5730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1CF2-D264-4844-81EE-7D359E0B1F5C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FCC6-123E-4536-BBF6-490415144664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8CFF-B02F-473B-9DD2-FBEE9D09AB21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13B23-DB31-45BB-8056-ECBDFB93DFF6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8EB1B-FCD0-4A15-BE40-8E839C473278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924FB-1550-4AC6-B855-EB56D6F9EE87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6F294-52A3-47CC-A55D-A2DC1521894B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059B90-9438-4D07-98D7-262ABB2E6CF3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9BE146-AAC4-445F-A020-49F91C5E0FD5}" type="datetime1">
              <a:rPr lang="en-CA" smtClean="0"/>
              <a:pPr/>
              <a:t>12/12/2010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19872" y="6407944"/>
            <a:ext cx="3310881" cy="365125"/>
          </a:xfrm>
        </p:spPr>
        <p:txBody>
          <a:bodyPr/>
          <a:lstStyle>
            <a:extLst/>
          </a:lstStyle>
          <a:p>
            <a:r>
              <a:rPr lang="en-US" smtClean="0"/>
              <a:t>Prof. Nonita T Yap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E68A29-BAD5-4F9E-B438-4C2B7B61B946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0031DC-58CD-4330-8A51-5BE3D3E61FC0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71E1DC-145C-435B-956F-22328E76680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88712-EEF6-481E-9CB9-F61D4945B10A}" type="datetime1">
              <a:rPr lang="en-CA" smtClean="0"/>
              <a:pPr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Nonita T Yap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3A01A-A9FE-4D3F-B382-D6204D38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6264696" cy="190893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Disaster Management, Communities and Climate Change: the Role of ICTs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7560840" cy="331236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b="1" dirty="0" smtClean="0"/>
              <a:t>2010 ICT4D Conference</a:t>
            </a:r>
          </a:p>
          <a:p>
            <a:pPr algn="ctr"/>
            <a:r>
              <a:rPr lang="en-US" b="1" dirty="0" smtClean="0"/>
              <a:t>London, UK</a:t>
            </a:r>
          </a:p>
          <a:p>
            <a:pPr algn="ctr"/>
            <a:r>
              <a:rPr lang="en-US" b="1" dirty="0" smtClean="0"/>
              <a:t>13</a:t>
            </a:r>
            <a:r>
              <a:rPr lang="en-US" b="1" baseline="30000" dirty="0" smtClean="0"/>
              <a:t>th</a:t>
            </a:r>
            <a:r>
              <a:rPr lang="en-US" b="1" dirty="0" smtClean="0"/>
              <a:t>  December, 2010</a:t>
            </a:r>
          </a:p>
          <a:p>
            <a:pPr algn="ctr"/>
            <a:r>
              <a:rPr lang="en-US" b="1" dirty="0" smtClean="0"/>
              <a:t>Nonita T Yap, PhD., MES</a:t>
            </a:r>
          </a:p>
          <a:p>
            <a:pPr algn="ctr"/>
            <a:r>
              <a:rPr lang="en-US" b="1" dirty="0" smtClean="0"/>
              <a:t>Professor </a:t>
            </a:r>
          </a:p>
          <a:p>
            <a:pPr algn="ctr"/>
            <a:r>
              <a:rPr lang="en-US" b="1" dirty="0" smtClean="0"/>
              <a:t>School of Environmental Design and Rural Development</a:t>
            </a:r>
          </a:p>
          <a:p>
            <a:pPr algn="ctr"/>
            <a:r>
              <a:rPr lang="en-US" b="1" dirty="0" smtClean="0"/>
              <a:t>University of Guelph</a:t>
            </a:r>
          </a:p>
          <a:p>
            <a:pPr algn="ctr"/>
            <a:r>
              <a:rPr lang="en-US" b="1" dirty="0" smtClean="0"/>
              <a:t>Guelph, Ontario Canada 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pic>
        <p:nvPicPr>
          <p:cNvPr id="4" name="Picture 54" descr="uog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53336"/>
            <a:ext cx="1296144" cy="3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69979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CA" dirty="0" smtClean="0"/>
              <a:t>Disaster and development link</a:t>
            </a:r>
          </a:p>
          <a:p>
            <a:pPr marL="624078" indent="-514350">
              <a:buFont typeface="+mj-lt"/>
              <a:buAutoNum type="arabicPeriod"/>
            </a:pPr>
            <a:r>
              <a:rPr lang="en-CA" dirty="0" smtClean="0"/>
              <a:t>Context for ICT use in developing country disasters</a:t>
            </a:r>
          </a:p>
          <a:p>
            <a:pPr marL="624078" indent="-514350">
              <a:buFont typeface="+mj-lt"/>
              <a:buAutoNum type="arabicPeriod"/>
            </a:pPr>
            <a:r>
              <a:rPr lang="en-CA" dirty="0" smtClean="0"/>
              <a:t>ICT capabilities necessary for improving DM/Factors contributing to effective ICT use in DM</a:t>
            </a:r>
          </a:p>
          <a:p>
            <a:pPr marL="624078" indent="-514350">
              <a:buFont typeface="+mj-lt"/>
              <a:buAutoNum type="arabicPeriod"/>
            </a:pPr>
            <a:r>
              <a:rPr lang="en-CA" dirty="0" smtClean="0"/>
              <a:t>Information and communication needs in DM in developing countries – examples of ICT applications</a:t>
            </a:r>
          </a:p>
          <a:p>
            <a:pPr marL="624078" indent="-514350">
              <a:buFont typeface="+mj-lt"/>
              <a:buAutoNum type="arabicPeriod"/>
            </a:pPr>
            <a:r>
              <a:rPr lang="en-CA" dirty="0" smtClean="0"/>
              <a:t>Strategic recommendations</a:t>
            </a:r>
          </a:p>
          <a:p>
            <a:pPr marL="624078" indent="-514350">
              <a:buFont typeface="+mj-lt"/>
              <a:buAutoNum type="arabicPeriod"/>
            </a:pPr>
            <a:r>
              <a:rPr lang="en-CA" dirty="0" smtClean="0"/>
              <a:t>Areas for future research</a:t>
            </a:r>
          </a:p>
          <a:p>
            <a:pPr marL="624078" indent="-514350">
              <a:buFont typeface="+mj-lt"/>
              <a:buAutoNum type="arabicPeriod"/>
            </a:pPr>
            <a:endParaRPr lang="en-CA" dirty="0" smtClean="0"/>
          </a:p>
          <a:p>
            <a:pPr marL="624078" indent="-514350">
              <a:buFont typeface="+mj-lt"/>
              <a:buAutoNum type="arabicPeriod"/>
            </a:pPr>
            <a:endParaRPr lang="en-CA" dirty="0" smtClean="0"/>
          </a:p>
          <a:p>
            <a:pPr marL="624078" indent="-514350">
              <a:buFont typeface="+mj-lt"/>
              <a:buAutoNum type="arabicPeriod"/>
            </a:pPr>
            <a:endParaRPr lang="en-CA" dirty="0" smtClean="0"/>
          </a:p>
          <a:p>
            <a:pPr marL="624078" indent="-514350">
              <a:buFont typeface="+mj-lt"/>
              <a:buAutoNum type="arabicPeriod"/>
            </a:pPr>
            <a:endParaRPr lang="en-CA" dirty="0" smtClean="0"/>
          </a:p>
          <a:p>
            <a:pPr marL="624078" indent="-514350">
              <a:buFont typeface="+mj-lt"/>
              <a:buAutoNum type="arabicPeriod"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1640" y="404664"/>
            <a:ext cx="3106688" cy="57606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53DF0-C646-4FBE-A92A-E563FBA23EAA}" type="datetime1">
              <a:rPr lang="en-CA" smtClean="0"/>
              <a:pPr/>
              <a:t>12/12/2010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E1DC-145C-435B-956F-22328E766807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35896" y="6492875"/>
            <a:ext cx="1440160" cy="365125"/>
          </a:xfrm>
        </p:spPr>
        <p:txBody>
          <a:bodyPr/>
          <a:lstStyle/>
          <a:p>
            <a:pPr algn="l"/>
            <a:r>
              <a:rPr lang="en-US" dirty="0" smtClean="0"/>
              <a:t>Prof. Nonita T Yap</a:t>
            </a:r>
            <a:endParaRPr lang="en-CA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D177A5-DCD4-4BCC-A0A0-1F34C0EFF48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54" descr="uogtr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11115"/>
            <a:ext cx="1296144" cy="3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ject 1"/>
          <p:cNvPicPr>
            <a:picLocks noChangeArrowheads="1"/>
          </p:cNvPicPr>
          <p:nvPr/>
        </p:nvPicPr>
        <p:blipFill>
          <a:blip r:embed="rId2" cstate="print"/>
          <a:srcRect l="-661" t="-136" r="-1033" b="-1587"/>
          <a:stretch>
            <a:fillRect/>
          </a:stretch>
        </p:blipFill>
        <p:spPr bwMode="auto">
          <a:xfrm>
            <a:off x="179512" y="1124744"/>
            <a:ext cx="5832648" cy="53285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91680" y="188640"/>
            <a:ext cx="5616624" cy="57606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Disaster and development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6228184" y="1052736"/>
            <a:ext cx="2736304" cy="5400600"/>
          </a:xfrm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No consensus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what is a disaster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what are the different disaster phases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Agreement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 </a:t>
            </a:r>
            <a:r>
              <a:rPr lang="en-US" dirty="0" smtClean="0"/>
              <a:t>disaster management is best </a:t>
            </a:r>
            <a:r>
              <a:rPr lang="en-US" dirty="0" err="1" smtClean="0"/>
              <a:t>conceptualised</a:t>
            </a:r>
            <a:r>
              <a:rPr lang="en-US" dirty="0" smtClean="0"/>
              <a:t> as a cycle</a:t>
            </a:r>
            <a:endParaRPr lang="en-US" sz="1800" dirty="0" smtClean="0"/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 </a:t>
            </a:r>
            <a:r>
              <a:rPr lang="en-US" dirty="0" smtClean="0"/>
              <a:t>management phases form a continuum</a:t>
            </a:r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2 types of natural  disasters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slow onset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rapid onset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594-15FE-4B2E-9469-21B1FD3DCE67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E1DC-145C-435B-956F-22328E766807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5856" y="6492875"/>
            <a:ext cx="1368152" cy="365125"/>
          </a:xfrm>
        </p:spPr>
        <p:txBody>
          <a:bodyPr/>
          <a:lstStyle/>
          <a:p>
            <a:pPr algn="l"/>
            <a:r>
              <a:rPr lang="en-US" dirty="0" smtClean="0"/>
              <a:t>Prof. Nonita T Yap</a:t>
            </a:r>
            <a:endParaRPr lang="en-CA" dirty="0"/>
          </a:p>
        </p:txBody>
      </p:sp>
      <p:pic>
        <p:nvPicPr>
          <p:cNvPr id="9" name="Picture 54" descr="uogtr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11115"/>
            <a:ext cx="1296144" cy="3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5040560"/>
          </a:xfr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 fontScale="925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Data - needs to be acquired, processed and </a:t>
            </a:r>
            <a:r>
              <a:rPr lang="en-US" dirty="0" err="1" smtClean="0"/>
              <a:t>analysed</a:t>
            </a:r>
            <a:r>
              <a:rPr lang="en-US" dirty="0" smtClean="0"/>
              <a:t> under severe time pressure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Data and information - from multiple sources with different standards -&gt; interoperability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Involvement of different agencies with slightly different mandates –&gt; coordination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Disaster (rapid onset) situation – fluid, dynamic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Barriers to information access and response options – isolation, culture, religious, legal, </a:t>
            </a:r>
            <a:r>
              <a:rPr lang="en-US" dirty="0" err="1" smtClean="0"/>
              <a:t>organisational</a:t>
            </a:r>
            <a:r>
              <a:rPr lang="en-US" dirty="0" smtClean="0"/>
              <a:t>,  technological,  infrastructure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Data users are frequently without adequate training and working under difficult conditions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Developing Country Context for ICT use in DM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1319-5368-4AEE-95D2-33B9206C87C3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E1DC-145C-435B-956F-22328E766807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19873" y="6597352"/>
            <a:ext cx="1584175" cy="260648"/>
          </a:xfrm>
        </p:spPr>
        <p:txBody>
          <a:bodyPr/>
          <a:lstStyle/>
          <a:p>
            <a:pPr algn="l"/>
            <a:r>
              <a:rPr lang="en-US" dirty="0" smtClean="0"/>
              <a:t>Prof. Nonita T Yap</a:t>
            </a:r>
            <a:endParaRPr lang="en-CA" dirty="0"/>
          </a:p>
        </p:txBody>
      </p:sp>
      <p:pic>
        <p:nvPicPr>
          <p:cNvPr id="7" name="Picture 54" descr="uogtr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11115"/>
            <a:ext cx="1296144" cy="3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61259"/>
          <a:ext cx="9144000" cy="6696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1978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Factors contributing to effective</a:t>
                      </a:r>
                      <a:r>
                        <a:rPr lang="en-US" sz="2400" baseline="0" dirty="0" smtClean="0"/>
                        <a:t> ICT use in DM (2007)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ICT capabilities needed for improving DM (US NRC 2007)</a:t>
                      </a:r>
                      <a:endParaRPr lang="en-US" sz="2400" dirty="0"/>
                    </a:p>
                  </a:txBody>
                  <a:tcPr/>
                </a:tc>
              </a:tr>
              <a:tr h="777802"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Adequate penetration of broadband internet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More</a:t>
                      </a:r>
                      <a:r>
                        <a:rPr lang="en-US" sz="1800" baseline="0" dirty="0" smtClean="0"/>
                        <a:t> r</a:t>
                      </a:r>
                      <a:r>
                        <a:rPr lang="en-US" sz="1800" dirty="0" smtClean="0"/>
                        <a:t>obust, interoperable, and priority-sensitive ICT</a:t>
                      </a:r>
                      <a:endParaRPr lang="en-US" sz="1800" dirty="0"/>
                    </a:p>
                  </a:txBody>
                  <a:tcPr/>
                </a:tc>
              </a:tr>
              <a:tr h="915177"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Intra- and inter-agency</a:t>
                      </a:r>
                      <a:r>
                        <a:rPr lang="en-US" sz="1800" baseline="0" dirty="0" smtClean="0"/>
                        <a:t> coordination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Improved</a:t>
                      </a:r>
                      <a:r>
                        <a:rPr lang="en-US" sz="1800" baseline="0" dirty="0" smtClean="0"/>
                        <a:t> situational awareness and a common operational picture</a:t>
                      </a:r>
                      <a:endParaRPr lang="en-US" sz="1800" dirty="0"/>
                    </a:p>
                  </a:txBody>
                  <a:tcPr/>
                </a:tc>
              </a:tr>
              <a:tr h="1197804"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Competence in data analysis, interpretation, integration, maintenance</a:t>
                      </a:r>
                      <a:r>
                        <a:rPr lang="en-US" sz="1800" baseline="0" dirty="0" smtClean="0"/>
                        <a:t> and repair of hardware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Improved decision support</a:t>
                      </a:r>
                      <a:r>
                        <a:rPr lang="en-US" sz="1800" baseline="0" dirty="0" smtClean="0"/>
                        <a:t> and resource tracking and allocation</a:t>
                      </a:r>
                      <a:endParaRPr lang="en-US" sz="1800" dirty="0"/>
                    </a:p>
                  </a:txBody>
                  <a:tcPr/>
                </a:tc>
              </a:tr>
              <a:tr h="777802"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Common technical and operating standards on access to ICT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Greater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organisational</a:t>
                      </a:r>
                      <a:r>
                        <a:rPr lang="en-US" sz="1800" baseline="0" dirty="0" smtClean="0"/>
                        <a:t> agility</a:t>
                      </a:r>
                      <a:endParaRPr lang="en-US" sz="1800" dirty="0"/>
                    </a:p>
                  </a:txBody>
                  <a:tcPr/>
                </a:tc>
              </a:tr>
              <a:tr h="915177"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Interoperability</a:t>
                      </a:r>
                      <a:r>
                        <a:rPr lang="en-US" sz="1800" baseline="0" dirty="0" smtClean="0"/>
                        <a:t> of devices, equipment, networks, and systems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Better public engagement</a:t>
                      </a:r>
                    </a:p>
                    <a:p>
                      <a:pPr marL="457200" indent="-457200">
                        <a:buFontTx/>
                        <a:buNone/>
                      </a:pPr>
                      <a:endParaRPr lang="en-US" sz="1800" dirty="0"/>
                    </a:p>
                  </a:txBody>
                  <a:tcPr/>
                </a:tc>
              </a:tr>
              <a:tr h="915177"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Sustained</a:t>
                      </a:r>
                      <a:r>
                        <a:rPr lang="en-US" sz="1800" baseline="0" dirty="0" smtClean="0"/>
                        <a:t> advance preparedness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None/>
                      </a:pPr>
                      <a:r>
                        <a:rPr lang="en-US" sz="1800" dirty="0" smtClean="0"/>
                        <a:t>Enhanced infrastructure</a:t>
                      </a:r>
                      <a:r>
                        <a:rPr lang="en-US" sz="1800" baseline="0" dirty="0" smtClean="0"/>
                        <a:t> survivability and continuity of social function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ABC4-4CAB-4EC3-8CFD-248824BB7E51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E1DC-145C-435B-956F-22328E766807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07904" y="6492875"/>
            <a:ext cx="1440160" cy="365125"/>
          </a:xfrm>
        </p:spPr>
        <p:txBody>
          <a:bodyPr/>
          <a:lstStyle/>
          <a:p>
            <a:pPr algn="l"/>
            <a:r>
              <a:rPr lang="en-US" smtClean="0"/>
              <a:t>Prof. Nonita T Yap</a:t>
            </a:r>
            <a:endParaRPr lang="en-CA" dirty="0"/>
          </a:p>
        </p:txBody>
      </p:sp>
      <p:pic>
        <p:nvPicPr>
          <p:cNvPr id="7" name="Picture 54" descr="uog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11115"/>
            <a:ext cx="1296144" cy="3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496944" cy="5517232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CA" sz="2800" dirty="0" smtClean="0"/>
              <a:t>Effective delivery of understandable, actionable disaster alerts to the ‘last mile’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800" dirty="0" smtClean="0"/>
              <a:t>Dissemination of hazard information to as many as possible as quickly as possible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800" dirty="0" smtClean="0"/>
              <a:t>Collection, processing, integration of data from multiple sources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800" dirty="0" smtClean="0"/>
              <a:t>Management continuity when telecom infrastructure and links are compromised</a:t>
            </a:r>
            <a:endParaRPr lang="en-CA" sz="2800" dirty="0" smtClean="0"/>
          </a:p>
          <a:p>
            <a:pPr marL="566928" indent="-457200">
              <a:buFont typeface="+mj-lt"/>
              <a:buAutoNum type="arabicPeriod"/>
            </a:pPr>
            <a:r>
              <a:rPr lang="en-US" sz="2800" dirty="0" smtClean="0"/>
              <a:t>Intra- and inter-agency coordination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800" dirty="0" smtClean="0"/>
              <a:t>Transparent and accountable resource allocation and use</a:t>
            </a:r>
            <a:endParaRPr lang="en-CA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n-CA" sz="3600" dirty="0" smtClean="0"/>
              <a:t>Information and communication needs during disasters</a:t>
            </a:r>
            <a:endParaRPr lang="en-CA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652B-EB17-4123-AAEB-8A91746399A5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E1DC-145C-435B-956F-22328E766807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63889" y="6597352"/>
            <a:ext cx="1368151" cy="260648"/>
          </a:xfrm>
        </p:spPr>
        <p:txBody>
          <a:bodyPr/>
          <a:lstStyle/>
          <a:p>
            <a:pPr algn="l"/>
            <a:r>
              <a:rPr lang="en-US" dirty="0" smtClean="0"/>
              <a:t>Prof. Nonita T Yap</a:t>
            </a:r>
            <a:endParaRPr lang="en-CA" dirty="0"/>
          </a:p>
        </p:txBody>
      </p:sp>
      <p:pic>
        <p:nvPicPr>
          <p:cNvPr id="7" name="Picture 54" descr="uog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11115"/>
            <a:ext cx="1296144" cy="3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Need</a:t>
            </a:r>
            <a:endParaRPr lang="en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CA" dirty="0" smtClean="0"/>
              <a:t>ICT tools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179512" y="332656"/>
            <a:ext cx="3960440" cy="4608512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 fontScale="85000" lnSpcReduction="20000"/>
          </a:bodyPr>
          <a:lstStyle/>
          <a:p>
            <a:pPr marL="566928" indent="-457200">
              <a:buFont typeface="+mj-lt"/>
              <a:buAutoNum type="arabicPeriod"/>
            </a:pPr>
            <a:r>
              <a:rPr lang="en-CA" dirty="0" smtClean="0"/>
              <a:t>Effective delivery of EW to the ‘last mile’</a:t>
            </a:r>
          </a:p>
          <a:p>
            <a:pPr marL="566928" indent="-457200">
              <a:buFont typeface="+mj-lt"/>
              <a:buAutoNum type="arabicPeriod"/>
            </a:pPr>
            <a:r>
              <a:rPr lang="en-CA" dirty="0" smtClean="0"/>
              <a:t>Dissemination to as many as possible as quickly as possible</a:t>
            </a:r>
          </a:p>
          <a:p>
            <a:pPr marL="566928" indent="-457200">
              <a:buFont typeface="+mj-lt"/>
              <a:buAutoNum type="arabicPeriod"/>
            </a:pPr>
            <a:r>
              <a:rPr lang="en-CA" dirty="0" smtClean="0"/>
              <a:t>Collection, processing &amp; integration of data from multiple sources</a:t>
            </a:r>
          </a:p>
          <a:p>
            <a:pPr marL="566928" indent="-457200">
              <a:buFont typeface="+mj-lt"/>
              <a:buAutoNum type="arabicPeriod"/>
            </a:pPr>
            <a:r>
              <a:rPr lang="en-US" dirty="0" smtClean="0"/>
              <a:t>Management continuity when telecom infrastructure and links are compromised</a:t>
            </a:r>
          </a:p>
          <a:p>
            <a:pPr marL="566928" indent="-457200">
              <a:buFont typeface="+mj-lt"/>
              <a:buAutoNum type="arabicPeriod"/>
            </a:pPr>
            <a:r>
              <a:rPr lang="en-US" dirty="0" smtClean="0"/>
              <a:t>Intra- and inter-agency coordination</a:t>
            </a:r>
          </a:p>
          <a:p>
            <a:pPr marL="566928" indent="-457200">
              <a:buFont typeface="+mj-lt"/>
              <a:buAutoNum type="arabicPeriod"/>
            </a:pPr>
            <a:r>
              <a:rPr lang="en-CA" dirty="0" smtClean="0"/>
              <a:t>Transparent and accountable resource allocation </a:t>
            </a:r>
            <a:r>
              <a:rPr lang="en-CA" sz="2100" dirty="0" smtClean="0"/>
              <a:t>and</a:t>
            </a:r>
            <a:r>
              <a:rPr lang="en-CA" dirty="0" smtClean="0"/>
              <a:t> use</a:t>
            </a:r>
            <a:endParaRPr lang="en-US" dirty="0" smtClean="0"/>
          </a:p>
          <a:p>
            <a:pPr marL="566928" indent="-457200">
              <a:buFont typeface="+mj-lt"/>
              <a:buAutoNum type="arabicPeriod"/>
            </a:pPr>
            <a:endParaRPr lang="en-CA" dirty="0" smtClean="0"/>
          </a:p>
          <a:p>
            <a:pPr marL="566928" indent="-457200" algn="ctr">
              <a:buFont typeface="+mj-lt"/>
              <a:buAutoNum type="arabicPeriod"/>
            </a:pPr>
            <a:endParaRPr lang="en-CA" dirty="0" smtClean="0"/>
          </a:p>
          <a:p>
            <a:pPr marL="624078" indent="-514350">
              <a:buFont typeface="+mj-lt"/>
              <a:buAutoNum type="arabicPeriod"/>
            </a:pPr>
            <a:endParaRPr lang="en-CA" sz="2600" dirty="0" smtClean="0"/>
          </a:p>
          <a:p>
            <a:pPr marL="566928" indent="-457200">
              <a:buFont typeface="+mj-lt"/>
              <a:buAutoNum type="arabicPeriod"/>
            </a:pPr>
            <a:endParaRPr lang="en-CA" dirty="0" smtClean="0"/>
          </a:p>
          <a:p>
            <a:pPr marL="566928" indent="-457200">
              <a:buFont typeface="+mj-lt"/>
              <a:buAutoNum type="arabicPeriod"/>
            </a:pPr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788024" y="332656"/>
            <a:ext cx="3897759" cy="4608512"/>
          </a:xfrm>
          <a:solidFill>
            <a:schemeClr val="bg2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CA" sz="2000" dirty="0" smtClean="0"/>
              <a:t>Radio, television, phone (fixed and mobile), CB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000" dirty="0" smtClean="0"/>
              <a:t>Radio, television, phone (fixed and mobile), CB, Web 2.0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000" dirty="0" smtClean="0"/>
              <a:t>GIS cum remote sensing (EOS, UAV, GPS)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000" dirty="0" smtClean="0"/>
              <a:t>Wireless Internet, satellite-based communication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000" dirty="0" smtClean="0"/>
              <a:t>CIS+ remote sensing, GPS,</a:t>
            </a:r>
          </a:p>
          <a:p>
            <a:pPr marL="566928" indent="-457200">
              <a:buFont typeface="+mj-lt"/>
              <a:buAutoNum type="arabicPeriod"/>
            </a:pPr>
            <a:r>
              <a:rPr lang="en-CA" sz="2000" dirty="0" smtClean="0"/>
              <a:t>Web 2.0, USHAHIDI, DUMBO, SAHANA, DAD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9B90-9438-4D07-98D7-262ABB2E6CF3}" type="datetime1">
              <a:rPr lang="en-CA" smtClean="0"/>
              <a:pPr/>
              <a:t>12/12/2010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Nonita T Yap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E1DC-145C-435B-956F-22328E766807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1" name="Chevron 10"/>
          <p:cNvSpPr/>
          <p:nvPr/>
        </p:nvSpPr>
        <p:spPr>
          <a:xfrm>
            <a:off x="4211960" y="2348880"/>
            <a:ext cx="504056" cy="10081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805264"/>
            <a:ext cx="8208912" cy="6480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/>
          <a:p>
            <a:pPr algn="ctr"/>
            <a:r>
              <a:rPr lang="en-US" sz="3600" b="1" dirty="0" smtClean="0"/>
              <a:t>STRATEGIC RECOMMENDATIONS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476672"/>
            <a:ext cx="8784976" cy="518457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Continuity: anticipate the unexpected, prepare for the worst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Effectiveness: know the context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Sustainability: build local capacity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Synergies: learn from, share and work with others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Systems design:  technology &amp; management</a:t>
            </a:r>
          </a:p>
          <a:p>
            <a:pPr marL="880110" lvl="1" indent="-51435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Ø"/>
            </a:pPr>
            <a:r>
              <a:rPr lang="en-US" b="1" dirty="0" smtClean="0"/>
              <a:t>flexible, </a:t>
            </a:r>
            <a:r>
              <a:rPr lang="en-US" b="1" dirty="0" err="1" smtClean="0"/>
              <a:t>composable</a:t>
            </a:r>
            <a:r>
              <a:rPr lang="en-US" b="1" dirty="0" smtClean="0"/>
              <a:t>, interoperable</a:t>
            </a:r>
          </a:p>
          <a:p>
            <a:pPr marL="880110" lvl="1" indent="-51435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Char char="Ø"/>
            </a:pPr>
            <a:r>
              <a:rPr lang="en-US" b="1" dirty="0" smtClean="0"/>
              <a:t>monitor, evaluate learn, adjust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Put people at the centre, not the technology: define the problem before the solution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FD592-792D-46C2-867E-CEE42608768E}" type="datetime1">
              <a:rPr lang="en-CA" smtClean="0"/>
              <a:pPr/>
              <a:t>12/12/2010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E1DC-145C-435B-956F-22328E766807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63888" y="6597352"/>
            <a:ext cx="1368152" cy="260648"/>
          </a:xfrm>
        </p:spPr>
        <p:txBody>
          <a:bodyPr/>
          <a:lstStyle/>
          <a:p>
            <a:pPr algn="l"/>
            <a:r>
              <a:rPr lang="en-US" dirty="0" smtClean="0"/>
              <a:t>Prof. Nonita T Yap</a:t>
            </a:r>
            <a:endParaRPr lang="en-CA" dirty="0"/>
          </a:p>
        </p:txBody>
      </p:sp>
      <p:pic>
        <p:nvPicPr>
          <p:cNvPr id="7" name="Picture 54" descr="uogtr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11115"/>
            <a:ext cx="1296144" cy="3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733256"/>
            <a:ext cx="7481776" cy="457200"/>
          </a:xfrm>
        </p:spPr>
        <p:txBody>
          <a:bodyPr/>
          <a:lstStyle/>
          <a:p>
            <a:r>
              <a:rPr lang="en-US" sz="3200" b="1" dirty="0" smtClean="0"/>
              <a:t>Areas for future research 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3568" y="692696"/>
            <a:ext cx="7479792" cy="482453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 smtClean="0"/>
              <a:t>Technology development</a:t>
            </a:r>
          </a:p>
          <a:p>
            <a:pPr lvl="1"/>
            <a:r>
              <a:rPr lang="en-US" sz="2400" b="1" dirty="0" smtClean="0"/>
              <a:t>Reliable radio communication inside rubble, underground</a:t>
            </a:r>
          </a:p>
          <a:p>
            <a:pPr lvl="1"/>
            <a:r>
              <a:rPr lang="en-US" sz="2400" b="1" dirty="0" smtClean="0"/>
              <a:t>Data ‘mining’ across diverse information sources</a:t>
            </a:r>
          </a:p>
          <a:p>
            <a:r>
              <a:rPr lang="en-US" sz="2800" b="1" dirty="0" smtClean="0"/>
              <a:t>Human – technology interface</a:t>
            </a:r>
          </a:p>
          <a:p>
            <a:pPr lvl="1"/>
            <a:r>
              <a:rPr lang="en-US" sz="2400" b="1" dirty="0" smtClean="0"/>
              <a:t>Interrelationship between technology and </a:t>
            </a:r>
            <a:r>
              <a:rPr lang="en-US" sz="2400" b="1" dirty="0" err="1" smtClean="0"/>
              <a:t>organisational</a:t>
            </a:r>
            <a:r>
              <a:rPr lang="en-US" sz="2400" b="1" dirty="0" smtClean="0"/>
              <a:t> models</a:t>
            </a:r>
          </a:p>
          <a:p>
            <a:pPr lvl="1"/>
            <a:r>
              <a:rPr lang="en-US" sz="2400" b="1" dirty="0" smtClean="0"/>
              <a:t>Interrelationship between technology and policy</a:t>
            </a:r>
          </a:p>
          <a:p>
            <a:pPr lvl="1"/>
            <a:r>
              <a:rPr lang="en-US" sz="2400" b="1" dirty="0" smtClean="0"/>
              <a:t>Systematic assessment of impacts of ICTs on quality and effectiveness of DM practices</a:t>
            </a:r>
            <a:endParaRPr lang="en-US" sz="24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01997-43EA-431F-91F5-9C47D87D249D}" type="datetime1">
              <a:rPr lang="en-CA" smtClean="0"/>
              <a:pPr/>
              <a:t>12/12/2010</a:t>
            </a:fld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E1DC-145C-435B-956F-22328E766807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419872" y="6597351"/>
            <a:ext cx="1368152" cy="260649"/>
          </a:xfrm>
        </p:spPr>
        <p:txBody>
          <a:bodyPr/>
          <a:lstStyle/>
          <a:p>
            <a:pPr algn="l"/>
            <a:r>
              <a:rPr lang="en-US" dirty="0" smtClean="0"/>
              <a:t>Prof. Nonita T Yap</a:t>
            </a:r>
            <a:endParaRPr lang="en-CA" dirty="0"/>
          </a:p>
        </p:txBody>
      </p:sp>
      <p:pic>
        <p:nvPicPr>
          <p:cNvPr id="8" name="Picture 54" descr="uogtr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11115"/>
            <a:ext cx="1296144" cy="3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</TotalTime>
  <Words>715</Words>
  <Application>Microsoft Office PowerPoint</Application>
  <PresentationFormat>On-screen Show (4:3)</PresentationFormat>
  <Paragraphs>131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Concourse</vt:lpstr>
      <vt:lpstr>Custom Design</vt:lpstr>
      <vt:lpstr>Disaster Management, Communities and Climate Change: the Role of ICTs</vt:lpstr>
      <vt:lpstr>Overview</vt:lpstr>
      <vt:lpstr>Disaster and development</vt:lpstr>
      <vt:lpstr>Developing Country Context for ICT use in DM</vt:lpstr>
      <vt:lpstr>Slide 5</vt:lpstr>
      <vt:lpstr>Information and communication needs during disasters</vt:lpstr>
      <vt:lpstr>Slide 7</vt:lpstr>
      <vt:lpstr>STRATEGIC RECOMMENDATIONS</vt:lpstr>
      <vt:lpstr>Areas for future research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Nonita</dc:creator>
  <cp:lastModifiedBy>Nonita</cp:lastModifiedBy>
  <cp:revision>81</cp:revision>
  <dcterms:created xsi:type="dcterms:W3CDTF">2010-11-19T10:36:37Z</dcterms:created>
  <dcterms:modified xsi:type="dcterms:W3CDTF">2010-12-12T23:37:09Z</dcterms:modified>
</cp:coreProperties>
</file>