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56" r:id="rId2"/>
    <p:sldId id="435" r:id="rId3"/>
    <p:sldId id="428" r:id="rId4"/>
    <p:sldId id="429" r:id="rId5"/>
    <p:sldId id="431" r:id="rId6"/>
    <p:sldId id="432" r:id="rId7"/>
    <p:sldId id="433" r:id="rId8"/>
    <p:sldId id="436" r:id="rId9"/>
    <p:sldId id="434" r:id="rId10"/>
    <p:sldId id="437" r:id="rId11"/>
    <p:sldId id="438" r:id="rId12"/>
    <p:sldId id="426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9900"/>
    <a:srgbClr val="FF3399"/>
    <a:srgbClr val="FF0000"/>
    <a:srgbClr val="009900"/>
    <a:srgbClr val="A50021"/>
    <a:srgbClr val="FF99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094" autoAdjust="0"/>
    <p:restoredTop sz="79365" autoAdjust="0"/>
  </p:normalViewPr>
  <p:slideViewPr>
    <p:cSldViewPr>
      <p:cViewPr varScale="1">
        <p:scale>
          <a:sx n="58" d="100"/>
          <a:sy n="58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890" y="-84"/>
      </p:cViewPr>
      <p:guideLst>
        <p:guide orient="horz" pos="3025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ADEF8F6A-9C00-4E6C-BC48-0AAC26EA8352}" type="datetime1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B6D3B0A6-4CF7-4937-94F4-F255C41C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oguelph.ca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1224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59B4EBB4-3B97-4435-BE1D-4EE5799AB85A}" type="datetime1">
              <a:rPr lang="en-US"/>
              <a:pPr>
                <a:defRPr/>
              </a:pPr>
              <a:t>12/8/2010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4B2CC725-02ED-4BD7-99E3-14677D700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8680" name="Picture 9" descr="University of Guelp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49213"/>
            <a:ext cx="14414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D0EDE25-6CEB-477F-8F5B-65EB85868870}" type="datetime1">
              <a:rPr lang="en-US" smtClean="0"/>
              <a:pPr/>
              <a:t>12/8/2010</a:t>
            </a:fld>
            <a:endParaRPr lang="en-US" smtClean="0"/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53D36-D3E4-499A-9AB2-AE189E455FF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2B8D316-539C-4706-9CCD-7527A56FA3B9}" type="datetime1">
              <a:rPr lang="en-US"/>
              <a:pPr/>
              <a:t>12/8/2010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285C7-BCD7-4159-A7C8-3FCC16DA4954}" type="slidenum">
              <a:rPr lang="en-US"/>
              <a:pPr/>
              <a:t>3</a:t>
            </a:fld>
            <a:endParaRPr lang="en-US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4DF4E03-EF8A-4DC0-8F67-495120E2C1F3}" type="datetime1">
              <a:rPr lang="en-US"/>
              <a:pPr/>
              <a:t>12/10/2010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24988-2306-48AD-95C7-1A184690D8E8}" type="slidenum">
              <a:rPr lang="en-US"/>
              <a:pPr/>
              <a:t>4</a:t>
            </a:fld>
            <a:endParaRPr lang="en-US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9B4EBB4-3B97-4435-BE1D-4EE5799AB85A}" type="datetime1">
              <a:rPr lang="en-US" smtClean="0"/>
              <a:pPr>
                <a:defRPr/>
              </a:pPr>
              <a:t>12/11/2010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2CC725-02ED-4BD7-99E3-14677D700F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738" y="6524625"/>
            <a:ext cx="1295400" cy="3333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Recap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738" y="6524625"/>
            <a:ext cx="1295400" cy="3333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Recap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404813"/>
            <a:ext cx="2087562" cy="5187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04813"/>
            <a:ext cx="6111875" cy="5187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738" y="6524625"/>
            <a:ext cx="1295400" cy="3333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Recap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740650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96975"/>
            <a:ext cx="4098925" cy="4395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96975"/>
            <a:ext cx="4100512" cy="4395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738" y="6524625"/>
            <a:ext cx="1295400" cy="3333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Recap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740650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1196975"/>
            <a:ext cx="8351837" cy="439578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738" y="6524625"/>
            <a:ext cx="1295400" cy="3333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Recap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738" y="6524625"/>
            <a:ext cx="1295400" cy="3333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Recap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4098925" cy="4395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96975"/>
            <a:ext cx="4100512" cy="4395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738" y="6524625"/>
            <a:ext cx="1295400" cy="3333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Recap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738" y="6524625"/>
            <a:ext cx="1295400" cy="3333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Recap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738" y="6524625"/>
            <a:ext cx="1295400" cy="3333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Recap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738" y="6524625"/>
            <a:ext cx="1295400" cy="3333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Recap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738" y="6524625"/>
            <a:ext cx="1295400" cy="3333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Recap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738" y="6524625"/>
            <a:ext cx="1295400" cy="3333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Recap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04813"/>
            <a:ext cx="77406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Systems of Agricultural Innovaton</a:t>
            </a:r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351837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Literature</a:t>
            </a:r>
          </a:p>
          <a:p>
            <a:pPr lvl="1"/>
            <a:r>
              <a:rPr lang="en-US" smtClean="0"/>
              <a:t>Definition of innovation</a:t>
            </a:r>
          </a:p>
          <a:p>
            <a:pPr lvl="2"/>
            <a:r>
              <a:rPr lang="en-US" smtClean="0"/>
              <a:t>Natural science</a:t>
            </a:r>
          </a:p>
          <a:p>
            <a:pPr lvl="3"/>
            <a:r>
              <a:rPr lang="en-US" smtClean="0"/>
              <a:t>Invention</a:t>
            </a:r>
          </a:p>
          <a:p>
            <a:pPr lvl="4"/>
            <a:r>
              <a:rPr lang="en-US" smtClean="0"/>
              <a:t>New ways of doing things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 userDrawn="1"/>
        </p:nvSpPr>
        <p:spPr bwMode="auto">
          <a:xfrm>
            <a:off x="303213" y="148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/>
          </a:p>
        </p:txBody>
      </p:sp>
      <p:pic>
        <p:nvPicPr>
          <p:cNvPr id="1029" name="Picture 35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0325" y="17463"/>
            <a:ext cx="10302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571480"/>
            <a:ext cx="7858156" cy="15954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ICTs for Climate Change Adaptive Capacity Development</a:t>
            </a:r>
            <a:endParaRPr lang="en-US" sz="2400" dirty="0" smtClean="0"/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2278063" y="2470150"/>
            <a:ext cx="460851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b="0" i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600" b="0" i="1" dirty="0" smtClean="0">
                <a:solidFill>
                  <a:srgbClr val="000000"/>
                </a:solidFill>
                <a:latin typeface="Arial" charset="0"/>
              </a:rPr>
              <a:t>By:</a:t>
            </a:r>
            <a:endParaRPr lang="en-US" sz="1600" b="0" i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Laxmi Prasad Pant, PhD</a:t>
            </a:r>
          </a:p>
          <a:p>
            <a:pPr algn="ctr"/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lpant@uoguelph.ca</a:t>
            </a:r>
            <a:endParaRPr lang="en-US" sz="1600" b="0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n-US" sz="1600" b="0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n-US" b="0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n-US" b="0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n-US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4335463" y="136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0">
              <a:latin typeface="Arial" charset="0"/>
            </a:endParaRPr>
          </a:p>
        </p:txBody>
      </p:sp>
      <p:sp>
        <p:nvSpPr>
          <p:cNvPr id="15365" name="Text Box 22"/>
          <p:cNvSpPr txBox="1">
            <a:spLocks noChangeArrowheads="1"/>
          </p:cNvSpPr>
          <p:nvPr/>
        </p:nvSpPr>
        <p:spPr bwMode="auto">
          <a:xfrm>
            <a:off x="950913" y="5969000"/>
            <a:ext cx="304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b="0">
              <a:latin typeface="Arial" charset="0"/>
            </a:endParaRPr>
          </a:p>
        </p:txBody>
      </p:sp>
      <p:sp>
        <p:nvSpPr>
          <p:cNvPr id="15366" name="Text Box 23"/>
          <p:cNvSpPr txBox="1">
            <a:spLocks noChangeArrowheads="1"/>
          </p:cNvSpPr>
          <p:nvPr/>
        </p:nvSpPr>
        <p:spPr bwMode="auto">
          <a:xfrm>
            <a:off x="711200" y="4757738"/>
            <a:ext cx="77041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600" b="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School of Environmental Design and Rural Development, University 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of </a:t>
            </a:r>
            <a:r>
              <a:rPr lang="en-US" sz="2000" b="0" dirty="0" smtClean="0">
                <a:solidFill>
                  <a:srgbClr val="000000"/>
                </a:solidFill>
                <a:latin typeface="Arial" charset="0"/>
              </a:rPr>
              <a:t>Guelph, 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Guelph, Ontario, Canada</a:t>
            </a:r>
          </a:p>
        </p:txBody>
      </p:sp>
      <p:pic>
        <p:nvPicPr>
          <p:cNvPr id="15368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17463"/>
            <a:ext cx="10302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82" y="404813"/>
            <a:ext cx="7740650" cy="796925"/>
          </a:xfrm>
        </p:spPr>
        <p:txBody>
          <a:bodyPr/>
          <a:lstStyle/>
          <a:p>
            <a:r>
              <a:rPr lang="en-US" sz="2400" dirty="0" smtClean="0"/>
              <a:t>Failed Attempts to Transform </a:t>
            </a:r>
            <a:r>
              <a:rPr lang="en-US" sz="2400" dirty="0" err="1" smtClean="0"/>
              <a:t>Telecentres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269674"/>
            <a:ext cx="5214974" cy="3231028"/>
          </a:xfrm>
        </p:spPr>
        <p:txBody>
          <a:bodyPr/>
          <a:lstStyle/>
          <a:p>
            <a:pPr marL="514350" indent="-51435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Integrated services, e.g., digital literacy, job search, tutorial, and public meeting venue.</a:t>
            </a:r>
          </a:p>
          <a:p>
            <a:pPr marL="514350" indent="-514350">
              <a:buAutoNum type="arabicPeriod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514350" indent="-51435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Strategic locations, e.g., library and market places.</a:t>
            </a:r>
          </a:p>
          <a:p>
            <a:pPr marL="514350" indent="-514350">
              <a:buAutoNum type="arabicPeriod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514350" indent="-51435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Mobile services, e.g., info-cart.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7078" y="2339075"/>
            <a:ext cx="3124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29322" y="478632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Indian Institute of Technology, </a:t>
            </a:r>
          </a:p>
          <a:p>
            <a:r>
              <a:rPr lang="en-US" sz="1400" dirty="0" smtClean="0">
                <a:solidFill>
                  <a:srgbClr val="000066"/>
                </a:solidFill>
              </a:rPr>
              <a:t>Kanpur, </a:t>
            </a:r>
            <a:r>
              <a:rPr lang="en-US" sz="1400" dirty="0" err="1" smtClean="0">
                <a:solidFill>
                  <a:srgbClr val="000066"/>
                </a:solidFill>
              </a:rPr>
              <a:t>Lucknow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Concluding Remarks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80" y="1928802"/>
            <a:ext cx="8358278" cy="3714776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	The d</a:t>
            </a:r>
            <a:r>
              <a:rPr lang="en-US" sz="1800" u="sng" dirty="0" smtClean="0">
                <a:solidFill>
                  <a:srgbClr val="000000"/>
                </a:solidFill>
              </a:rPr>
              <a:t>igital divide </a:t>
            </a:r>
            <a:r>
              <a:rPr lang="en-US" sz="1800" dirty="0" smtClean="0">
                <a:solidFill>
                  <a:srgbClr val="000000"/>
                </a:solidFill>
              </a:rPr>
              <a:t>is undermining the use of ICTs for adaptive capacity development.</a:t>
            </a: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err="1" smtClean="0">
                <a:solidFill>
                  <a:srgbClr val="000000"/>
                </a:solidFill>
              </a:rPr>
              <a:t>Telecentre</a:t>
            </a:r>
            <a:r>
              <a:rPr lang="en-US" sz="1800" dirty="0" smtClean="0">
                <a:solidFill>
                  <a:srgbClr val="000000"/>
                </a:solidFill>
              </a:rPr>
              <a:t> models are </a:t>
            </a:r>
            <a:r>
              <a:rPr lang="en-US" sz="1800" u="sng" dirty="0" smtClean="0">
                <a:solidFill>
                  <a:srgbClr val="000000"/>
                </a:solidFill>
              </a:rPr>
              <a:t>failed attempts </a:t>
            </a:r>
            <a:r>
              <a:rPr lang="en-US" sz="1800" dirty="0" smtClean="0">
                <a:solidFill>
                  <a:srgbClr val="000000"/>
                </a:solidFill>
              </a:rPr>
              <a:t>to bridge the digital divide; a technological solution would be to combine with ordinary mobile phones.</a:t>
            </a: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	The underlying </a:t>
            </a:r>
            <a:r>
              <a:rPr lang="en-US" sz="1800" u="sng" dirty="0" smtClean="0">
                <a:solidFill>
                  <a:srgbClr val="000000"/>
                </a:solidFill>
              </a:rPr>
              <a:t>problems are not just technological</a:t>
            </a:r>
            <a:r>
              <a:rPr lang="en-US" sz="1800" dirty="0" smtClean="0">
                <a:solidFill>
                  <a:srgbClr val="000000"/>
                </a:solidFill>
              </a:rPr>
              <a:t>: digital vicious cycle.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	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Further research on how ICTs are being prioritized in the National Adaption </a:t>
            </a:r>
            <a:r>
              <a:rPr lang="en-US" sz="1800" dirty="0" err="1" smtClean="0">
                <a:solidFill>
                  <a:srgbClr val="000000"/>
                </a:solidFill>
              </a:rPr>
              <a:t>Programme</a:t>
            </a:r>
            <a:r>
              <a:rPr lang="en-US" sz="1800" dirty="0" smtClean="0">
                <a:solidFill>
                  <a:srgbClr val="000000"/>
                </a:solidFill>
              </a:rPr>
              <a:t> of Action (NAPA). 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928934"/>
            <a:ext cx="4673606" cy="79692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Overview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47179"/>
            <a:ext cx="8643998" cy="4395788"/>
          </a:xfrm>
        </p:spPr>
        <p:txBody>
          <a:bodyPr/>
          <a:lstStyle/>
          <a:p>
            <a:pPr marL="457200" indent="-45720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A need to develop </a:t>
            </a:r>
            <a:r>
              <a:rPr lang="en-US" sz="2000" u="sng" dirty="0" smtClean="0">
                <a:solidFill>
                  <a:srgbClr val="000000"/>
                </a:solidFill>
              </a:rPr>
              <a:t>climate change adaptive capacity</a:t>
            </a:r>
            <a:r>
              <a:rPr lang="en-US" sz="2000" dirty="0" smtClean="0">
                <a:solidFill>
                  <a:srgbClr val="000000"/>
                </a:solidFill>
              </a:rPr>
              <a:t> of vulnerable communities, e.g., National Adaptation </a:t>
            </a:r>
            <a:r>
              <a:rPr lang="en-US" sz="2000" dirty="0" err="1" smtClean="0">
                <a:solidFill>
                  <a:srgbClr val="000000"/>
                </a:solidFill>
              </a:rPr>
              <a:t>Programme</a:t>
            </a:r>
            <a:r>
              <a:rPr lang="en-US" sz="2000" dirty="0" smtClean="0">
                <a:solidFill>
                  <a:srgbClr val="000000"/>
                </a:solidFill>
              </a:rPr>
              <a:t> of Action (NAPA).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One </a:t>
            </a:r>
            <a:r>
              <a:rPr lang="en-US" sz="2000" dirty="0" smtClean="0">
                <a:solidFill>
                  <a:srgbClr val="000000"/>
                </a:solidFill>
              </a:rPr>
              <a:t>source of adaptive capacity is </a:t>
            </a:r>
            <a:r>
              <a:rPr lang="en-US" sz="2000" dirty="0" smtClean="0">
                <a:solidFill>
                  <a:srgbClr val="000000"/>
                </a:solidFill>
              </a:rPr>
              <a:t>expert and local </a:t>
            </a:r>
            <a:r>
              <a:rPr lang="en-US" sz="2000" u="sng" dirty="0" smtClean="0">
                <a:solidFill>
                  <a:srgbClr val="000000"/>
                </a:solidFill>
              </a:rPr>
              <a:t>knowledge </a:t>
            </a:r>
            <a:r>
              <a:rPr lang="en-US" sz="2000" u="sng" dirty="0" smtClean="0">
                <a:solidFill>
                  <a:srgbClr val="000000"/>
                </a:solidFill>
              </a:rPr>
              <a:t>integration</a:t>
            </a:r>
            <a:r>
              <a:rPr lang="en-US" sz="2000" dirty="0" smtClean="0">
                <a:solidFill>
                  <a:srgbClr val="000000"/>
                </a:solidFill>
              </a:rPr>
              <a:t>, and ICTs can </a:t>
            </a:r>
            <a:r>
              <a:rPr lang="en-US" sz="2000" dirty="0" smtClean="0">
                <a:solidFill>
                  <a:srgbClr val="000000"/>
                </a:solidFill>
              </a:rPr>
              <a:t>facilitate </a:t>
            </a:r>
            <a:r>
              <a:rPr lang="en-US" sz="2000" dirty="0" smtClean="0">
                <a:solidFill>
                  <a:srgbClr val="000000"/>
                </a:solidFill>
              </a:rPr>
              <a:t>this process.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But ICTs, the  proposed solutions, </a:t>
            </a:r>
            <a:r>
              <a:rPr lang="en-US" sz="2000" dirty="0" smtClean="0">
                <a:solidFill>
                  <a:srgbClr val="000000"/>
                </a:solidFill>
              </a:rPr>
              <a:t>have their own </a:t>
            </a:r>
            <a:r>
              <a:rPr lang="en-US" sz="2000" dirty="0" smtClean="0">
                <a:solidFill>
                  <a:srgbClr val="000000"/>
                </a:solidFill>
              </a:rPr>
              <a:t>problems due to the </a:t>
            </a:r>
            <a:r>
              <a:rPr lang="en-US" sz="2000" u="sng" dirty="0" smtClean="0">
                <a:solidFill>
                  <a:srgbClr val="000000"/>
                </a:solidFill>
              </a:rPr>
              <a:t>digital vicious cycle</a:t>
            </a:r>
            <a:r>
              <a:rPr lang="en-US" sz="2000" dirty="0" smtClean="0">
                <a:solidFill>
                  <a:srgbClr val="000000"/>
                </a:solidFill>
              </a:rPr>
              <a:t>, digital exclusion leads to social exclusion, and vice versa.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7740650" cy="796925"/>
          </a:xfrm>
        </p:spPr>
        <p:txBody>
          <a:bodyPr/>
          <a:lstStyle/>
          <a:p>
            <a:r>
              <a:rPr lang="en-US" sz="2400" dirty="0" smtClean="0"/>
              <a:t>Climate Change: </a:t>
            </a:r>
            <a:r>
              <a:rPr lang="en-US" sz="2400" dirty="0" smtClean="0"/>
              <a:t>A Complex Problem</a:t>
            </a:r>
            <a:endParaRPr lang="en-US" sz="2400" dirty="0"/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6072198" y="6215082"/>
            <a:ext cx="193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200" b="0" dirty="0">
                <a:ea typeface="宋体" pitchFamily="2" charset="-122"/>
              </a:rPr>
              <a:t>Snowden. and  Boone (2007) </a:t>
            </a:r>
            <a:endParaRPr lang="en-US" sz="1200" b="0" dirty="0">
              <a:ea typeface="宋体" pitchFamily="2" charset="-122"/>
            </a:endParaRPr>
          </a:p>
        </p:txBody>
      </p:sp>
      <p:pic>
        <p:nvPicPr>
          <p:cNvPr id="781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142984"/>
            <a:ext cx="5905500" cy="50895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43636" y="1428736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rot="10800000" flipV="1">
            <a:off x="5429256" y="1613402"/>
            <a:ext cx="714380" cy="3868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76213"/>
            <a:ext cx="7740650" cy="796925"/>
          </a:xfrm>
        </p:spPr>
        <p:txBody>
          <a:bodyPr/>
          <a:lstStyle/>
          <a:p>
            <a:r>
              <a:rPr lang="en-US" sz="2400" dirty="0" smtClean="0"/>
              <a:t>Complex Systems: Self-</a:t>
            </a:r>
            <a:r>
              <a:rPr lang="en-US" sz="2400" dirty="0" err="1" smtClean="0"/>
              <a:t>Organising</a:t>
            </a:r>
            <a:r>
              <a:rPr lang="en-US" sz="2400" dirty="0" smtClean="0"/>
              <a:t> Systems</a:t>
            </a:r>
            <a:endParaRPr lang="en-US" sz="2400" dirty="0"/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14488"/>
            <a:ext cx="3357585" cy="1857388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Interacting elements.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N</a:t>
            </a:r>
            <a:r>
              <a:rPr lang="en-US" sz="1800" dirty="0" smtClean="0">
                <a:solidFill>
                  <a:srgbClr val="000000"/>
                </a:solidFill>
              </a:rPr>
              <a:t>on-linear </a:t>
            </a:r>
            <a:r>
              <a:rPr lang="en-US" sz="1800" dirty="0" smtClean="0">
                <a:solidFill>
                  <a:srgbClr val="000000"/>
                </a:solidFill>
              </a:rPr>
              <a:t>interactions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	</a:t>
            </a: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	</a:t>
            </a: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500" y="3766787"/>
            <a:ext cx="4099845" cy="307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4213" y="975620"/>
            <a:ext cx="4412388" cy="282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14876" y="4143380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Emergent properties, 2+2 ≠ 4.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b="0" kern="0" dirty="0" smtClean="0">
                <a:solidFill>
                  <a:srgbClr val="000000"/>
                </a:solidFill>
                <a:latin typeface="+mn-lt"/>
                <a:cs typeface="+mn-cs"/>
              </a:rPr>
              <a:t>	Self-organizing systems.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888" y="404813"/>
            <a:ext cx="7740650" cy="796925"/>
          </a:xfrm>
        </p:spPr>
        <p:txBody>
          <a:bodyPr/>
          <a:lstStyle/>
          <a:p>
            <a:r>
              <a:rPr lang="en-US" sz="2400" dirty="0" smtClean="0"/>
              <a:t>Climate Change Adaptation Strategies: Deliberate and Emergent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997" y="1643050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60" y="214290"/>
            <a:ext cx="7740650" cy="796925"/>
          </a:xfrm>
        </p:spPr>
        <p:txBody>
          <a:bodyPr/>
          <a:lstStyle/>
          <a:p>
            <a:r>
              <a:rPr lang="en-US" sz="2400" dirty="0" smtClean="0"/>
              <a:t>Two Main Sources of Climate Change Adaptive Capacity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7543800" cy="508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10241" y="2081885"/>
            <a:ext cx="356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 2: Transformational capacity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8193" y="6221204"/>
            <a:ext cx="326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 1: informational capacity</a:t>
            </a:r>
            <a:endParaRPr lang="en-US" dirty="0"/>
          </a:p>
        </p:txBody>
      </p:sp>
      <p:sp>
        <p:nvSpPr>
          <p:cNvPr id="23" name="Explosion 2 22"/>
          <p:cNvSpPr/>
          <p:nvPr/>
        </p:nvSpPr>
        <p:spPr bwMode="auto">
          <a:xfrm>
            <a:off x="-196331" y="2641375"/>
            <a:ext cx="2226938" cy="1629009"/>
          </a:xfrm>
          <a:prstGeom prst="irregularSeal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Breaking the digital vicious cycle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24" name="Cloud Callout 23"/>
          <p:cNvSpPr/>
          <p:nvPr/>
        </p:nvSpPr>
        <p:spPr bwMode="auto">
          <a:xfrm>
            <a:off x="0" y="5214950"/>
            <a:ext cx="1928794" cy="857256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rPr>
              <a:t>Bridging the digital divide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40650" cy="796925"/>
          </a:xfrm>
        </p:spPr>
        <p:txBody>
          <a:bodyPr/>
          <a:lstStyle/>
          <a:p>
            <a:r>
              <a:rPr lang="en-GB" sz="2400" dirty="0" smtClean="0"/>
              <a:t>Emerging Archetypes </a:t>
            </a:r>
            <a:r>
              <a:rPr lang="en-GB" sz="2400" dirty="0" smtClean="0"/>
              <a:t>of ICT </a:t>
            </a:r>
            <a:r>
              <a:rPr lang="en-GB" sz="2400" dirty="0" smtClean="0"/>
              <a:t>Infrastructure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6856" y="1185838"/>
            <a:ext cx="628651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4857760"/>
            <a:ext cx="6449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b="0" dirty="0" smtClean="0">
                <a:solidFill>
                  <a:srgbClr val="000000"/>
                </a:solidFill>
              </a:rPr>
              <a:t>1. 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Advanced Internet 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.</a:t>
            </a:r>
            <a:endParaRPr lang="en-US" b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/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2. 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Ordinary mobile 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phone.</a:t>
            </a:r>
            <a:endParaRPr lang="en-US" b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/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3. 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Remote Internet Access, such as </a:t>
            </a:r>
            <a:r>
              <a:rPr lang="en-US" b="0" dirty="0" err="1" smtClean="0">
                <a:solidFill>
                  <a:srgbClr val="000000"/>
                </a:solidFill>
                <a:latin typeface="+mn-lt"/>
                <a:cs typeface="+mn-cs"/>
              </a:rPr>
              <a:t>Telecentres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. </a:t>
            </a:r>
            <a:endParaRPr lang="en-US" b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/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4. 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Mobile phone + </a:t>
            </a:r>
            <a:r>
              <a:rPr lang="en-US" b="0" dirty="0" err="1" smtClean="0">
                <a:solidFill>
                  <a:srgbClr val="000000"/>
                </a:solidFill>
                <a:latin typeface="+mn-lt"/>
                <a:cs typeface="+mn-cs"/>
              </a:rPr>
              <a:t>telecentre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.</a:t>
            </a:r>
            <a:endParaRPr lang="en-US" b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/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5. 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Emerging ICTs + community radio, face-to-face 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interaction.</a:t>
            </a:r>
            <a:endParaRPr lang="en-US" b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/>
            <a:endParaRPr lang="en-US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Case Studies</a:t>
            </a:r>
            <a:endParaRPr lang="en-US" sz="24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463" y="5002759"/>
            <a:ext cx="1428728" cy="112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89" y="1879815"/>
            <a:ext cx="1357322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134" y="3477987"/>
            <a:ext cx="1214414" cy="126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000232" y="1857364"/>
            <a:ext cx="6929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  <a:ea typeface="Calibri"/>
                <a:cs typeface="Calibri"/>
              </a:rPr>
              <a:t>Ubiquitous  use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Flood Warning Systems.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Weather forecasting, fishing zones, market information, cultivation practices.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Short messaging services (SMS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0232" y="3429000"/>
            <a:ext cx="6929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  <a:ea typeface="Calibri"/>
                <a:cs typeface="Calibri"/>
              </a:rPr>
              <a:t>Experimental </a:t>
            </a:r>
            <a:r>
              <a:rPr lang="en-US" b="0" dirty="0" smtClean="0">
                <a:latin typeface="+mn-lt"/>
                <a:ea typeface="Calibri"/>
                <a:cs typeface="Calibri"/>
              </a:rPr>
              <a:t>use 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Food security 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monitoring.</a:t>
            </a:r>
            <a:endParaRPr lang="en-US" b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Disease 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surveillance.</a:t>
            </a:r>
            <a:endParaRPr lang="en-US" b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Household survey about insecticide treated </a:t>
            </a:r>
            <a:r>
              <a:rPr lang="en-US" b="0" dirty="0" err="1" smtClean="0">
                <a:solidFill>
                  <a:srgbClr val="000000"/>
                </a:solidFill>
                <a:latin typeface="+mn-lt"/>
                <a:cs typeface="+mn-cs"/>
              </a:rPr>
              <a:t>bednets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.</a:t>
            </a:r>
            <a:endParaRPr lang="en-US" b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32" y="4929198"/>
            <a:ext cx="696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  <a:ea typeface="Calibri"/>
                <a:cs typeface="Calibri"/>
              </a:rPr>
              <a:t>Luxurious </a:t>
            </a:r>
            <a:r>
              <a:rPr lang="en-US" b="0" dirty="0" smtClean="0">
                <a:latin typeface="+mn-lt"/>
                <a:ea typeface="Calibri"/>
                <a:cs typeface="Calibri"/>
              </a:rPr>
              <a:t>use; not even experimental</a:t>
            </a:r>
            <a:endParaRPr lang="en-US" b="0" dirty="0" smtClean="0">
              <a:latin typeface="+mn-lt"/>
              <a:ea typeface="Calibri"/>
              <a:cs typeface="Calibri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Multimedia messaging service (MMS</a:t>
            </a:r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).</a:t>
            </a:r>
            <a:endParaRPr lang="en-US" b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408" y="6257947"/>
            <a:ext cx="856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eight projects across nine countries in Africa, South Asia and Latin America.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740650" cy="796925"/>
          </a:xfrm>
        </p:spPr>
        <p:txBody>
          <a:bodyPr/>
          <a:lstStyle/>
          <a:p>
            <a:r>
              <a:rPr lang="en-US" sz="2400" dirty="0" smtClean="0"/>
              <a:t> </a:t>
            </a:r>
            <a:r>
              <a:rPr lang="en-US" sz="2400" dirty="0" smtClean="0"/>
              <a:t>Examples of Deliberate and Emergent Adaptation Strategy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1928802"/>
          <a:ext cx="8429684" cy="3267883"/>
        </p:xfrm>
        <a:graphic>
          <a:graphicData uri="http://schemas.openxmlformats.org/drawingml/2006/table">
            <a:tbl>
              <a:tblPr/>
              <a:tblGrid>
                <a:gridCol w="1714512"/>
                <a:gridCol w="3130511"/>
                <a:gridCol w="3584661"/>
              </a:tblGrid>
              <a:tr h="332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en-US" sz="18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Intended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Unintended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6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Calibri"/>
                        </a:rPr>
                        <a:t>Anticipatory</a:t>
                      </a:r>
                      <a:endParaRPr lang="en-US" sz="2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Deliberate strategy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, e.g., early warning systems.</a:t>
                      </a:r>
                      <a:endParaRPr lang="en-US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Effective in simple and complicated systems</a:t>
                      </a:r>
                      <a:endParaRPr lang="en-US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9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Calibri"/>
                        </a:rPr>
                        <a:t>Autonomous</a:t>
                      </a:r>
                      <a:endParaRPr lang="en-US" sz="2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en-US" sz="18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Emergent strategy</a:t>
                      </a:r>
                      <a:r>
                        <a:rPr lang="en-US" sz="1800" b="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, e.g., agriculture and health information systems.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Effective in complex adaptive systems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tnerships">
  <a:themeElements>
    <a:clrScheme name="Partnerships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Partnership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Partnerships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hips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hips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ships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hips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hips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hips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ships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ships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113836</TotalTime>
  <Words>272</Words>
  <Application>Microsoft PowerPoint</Application>
  <PresentationFormat>On-screen Show (4:3)</PresentationFormat>
  <Paragraphs>95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Partnerships</vt:lpstr>
      <vt:lpstr>ICTs for Climate Change Adaptive Capacity Development</vt:lpstr>
      <vt:lpstr>Overview</vt:lpstr>
      <vt:lpstr>Climate Change: A Complex Problem</vt:lpstr>
      <vt:lpstr>Complex Systems: Self-Organising Systems</vt:lpstr>
      <vt:lpstr>Climate Change Adaptation Strategies: Deliberate and Emergent</vt:lpstr>
      <vt:lpstr>Two Main Sources of Climate Change Adaptive Capacity</vt:lpstr>
      <vt:lpstr>Emerging Archetypes of ICT Infrastructure</vt:lpstr>
      <vt:lpstr>Case Studies</vt:lpstr>
      <vt:lpstr> Examples of Deliberate and Emergent Adaptation Strategy</vt:lpstr>
      <vt:lpstr>Failed Attempts to Transform Telecentres</vt:lpstr>
      <vt:lpstr>Concluding Remarks</vt:lpstr>
      <vt:lpstr>Thank you!</vt:lpstr>
    </vt:vector>
  </TitlesOfParts>
  <Company>Family 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Rurality: Meaning and Implications for Research</dc:title>
  <dc:creator>Kiran</dc:creator>
  <cp:lastModifiedBy>Laxmi Pant</cp:lastModifiedBy>
  <cp:revision>925</cp:revision>
  <dcterms:created xsi:type="dcterms:W3CDTF">2004-10-15T02:42:32Z</dcterms:created>
  <dcterms:modified xsi:type="dcterms:W3CDTF">2010-12-11T14:45:52Z</dcterms:modified>
</cp:coreProperties>
</file>